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9" r:id="rId2"/>
    <p:sldId id="258" r:id="rId3"/>
    <p:sldId id="264" r:id="rId4"/>
    <p:sldId id="271" r:id="rId5"/>
    <p:sldId id="265" r:id="rId6"/>
    <p:sldId id="266" r:id="rId7"/>
    <p:sldId id="270"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Arial Narrow" panose="020B0606020202030204" pitchFamily="34" charset="0"/>
      <p:regular r:id="rId14"/>
      <p:bold r:id="rId15"/>
      <p:italic r:id="rId16"/>
      <p:boldItalic r:id="rId17"/>
    </p:embeddedFont>
    <p:embeddedFont>
      <p:font typeface="Montserrat Ultra-Bold" panose="020B0604020202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0" autoAdjust="0"/>
  </p:normalViewPr>
  <p:slideViewPr>
    <p:cSldViewPr>
      <p:cViewPr varScale="1">
        <p:scale>
          <a:sx n="48" d="100"/>
          <a:sy n="48" d="100"/>
        </p:scale>
        <p:origin x="8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39849-9057-44F3-B7FD-1A7B0044F30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43865-D5BF-44A6-8968-7795F2567D56}" type="slidenum">
              <a:rPr lang="en-US" smtClean="0"/>
              <a:t>‹#›</a:t>
            </a:fld>
            <a:endParaRPr lang="en-US"/>
          </a:p>
        </p:txBody>
      </p:sp>
    </p:spTree>
    <p:extLst>
      <p:ext uri="{BB962C8B-B14F-4D97-AF65-F5344CB8AC3E}">
        <p14:creationId xmlns:p14="http://schemas.microsoft.com/office/powerpoint/2010/main" val="51535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E5092-789D-46B2-ACFC-5823A47F3CD3}" type="slidenum">
              <a:rPr kumimoji="0" lang="en-US" sz="10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15629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CA" dirty="0"/>
          </a:p>
        </p:txBody>
      </p:sp>
      <p:sp>
        <p:nvSpPr>
          <p:cNvPr id="5" name="Slide Number Placeholder 5"/>
          <p:cNvSpPr>
            <a:spLocks noGrp="1"/>
          </p:cNvSpPr>
          <p:nvPr>
            <p:ph type="sldNum" sz="quarter" idx="4"/>
          </p:nvPr>
        </p:nvSpPr>
        <p:spPr>
          <a:xfrm>
            <a:off x="17007840" y="9381744"/>
            <a:ext cx="640080" cy="457200"/>
          </a:xfrm>
          <a:prstGeom prst="rect">
            <a:avLst/>
          </a:prstGeom>
        </p:spPr>
        <p:txBody>
          <a:bodyPr vert="horz" wrap="none" lIns="0" tIns="0" rIns="0" bIns="0" rtlCol="0" anchor="b" anchorCtr="0"/>
          <a:lstStyle>
            <a:lvl1pPr algn="r">
              <a:defRPr sz="1601">
                <a:solidFill>
                  <a:srgbClr val="2D3B4A"/>
                </a:solidFill>
              </a:defRPr>
            </a:lvl1pPr>
          </a:lstStyle>
          <a:p>
            <a:pPr defTabSz="1371566"/>
            <a:fld id="{94C005EB-05AB-4350-8862-D44178390B49}" type="slidenum">
              <a:rPr lang="en-US" smtClean="0"/>
              <a:pPr defTabSz="1371566"/>
              <a:t>‹#›</a:t>
            </a:fld>
            <a:endParaRPr lang="en-US" dirty="0"/>
          </a:p>
        </p:txBody>
      </p:sp>
      <p:sp>
        <p:nvSpPr>
          <p:cNvPr id="6" name="Footer Placeholder 4"/>
          <p:cNvSpPr>
            <a:spLocks noGrp="1"/>
          </p:cNvSpPr>
          <p:nvPr>
            <p:ph type="ftr" sz="quarter" idx="3"/>
          </p:nvPr>
        </p:nvSpPr>
        <p:spPr>
          <a:xfrm>
            <a:off x="11521440" y="9381746"/>
            <a:ext cx="5486400" cy="457200"/>
          </a:xfrm>
          <a:prstGeom prst="rect">
            <a:avLst/>
          </a:prstGeom>
        </p:spPr>
        <p:txBody>
          <a:bodyPr vert="horz" lIns="0" tIns="0" rIns="0" bIns="0" rtlCol="0" anchor="b" anchorCtr="0"/>
          <a:lstStyle>
            <a:lvl1pPr algn="r">
              <a:defRPr sz="1200" cap="all" baseline="0">
                <a:solidFill>
                  <a:srgbClr val="2D3B4A"/>
                </a:solidFill>
                <a:latin typeface="+mj-lt"/>
              </a:defRPr>
            </a:lvl1pPr>
          </a:lstStyle>
          <a:p>
            <a:pPr defTabSz="1371566"/>
            <a:r>
              <a:rPr lang="en-US" smtClean="0"/>
              <a:t>© 2024 DAVIES WARD PHILLIPS &amp; VINEBERG LLP</a:t>
            </a:r>
            <a:br>
              <a:rPr lang="en-US" smtClean="0"/>
            </a:br>
            <a:r>
              <a:rPr lang="en-US" smtClean="0"/>
              <a:t>PRIVILEGED AND CONFIDENTIAL</a:t>
            </a:r>
            <a:endParaRPr lang="en-US" dirty="0"/>
          </a:p>
        </p:txBody>
      </p:sp>
    </p:spTree>
    <p:extLst>
      <p:ext uri="{BB962C8B-B14F-4D97-AF65-F5344CB8AC3E}">
        <p14:creationId xmlns:p14="http://schemas.microsoft.com/office/powerpoint/2010/main" val="164041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84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030698"/>
            <a:ext cx="18288000" cy="1874937"/>
          </a:xfrm>
          <a:prstGeom prst="rect">
            <a:avLst/>
          </a:prstGeom>
        </p:spPr>
        <p:txBody>
          <a:bodyPr lIns="0" tIns="0" rIns="0" bIns="0" rtlCol="0" anchor="t">
            <a:spAutoFit/>
          </a:bodyPr>
          <a:lstStyle/>
          <a:p>
            <a:pPr algn="ctr">
              <a:lnSpc>
                <a:spcPts val="7699"/>
              </a:lnSpc>
              <a:spcBef>
                <a:spcPct val="0"/>
              </a:spcBef>
            </a:pPr>
            <a:r>
              <a:rPr lang="en-US" sz="4400" b="1" dirty="0">
                <a:solidFill>
                  <a:schemeClr val="bg1"/>
                </a:solidFill>
              </a:rPr>
              <a:t>Decoding Cryptocurrency Valuation Issues in Insolvency </a:t>
            </a:r>
            <a:r>
              <a:rPr lang="en-US" sz="4400" b="1" dirty="0" smtClean="0">
                <a:solidFill>
                  <a:schemeClr val="bg1"/>
                </a:solidFill>
              </a:rPr>
              <a:t>Proceedings </a:t>
            </a:r>
          </a:p>
          <a:p>
            <a:pPr algn="ctr">
              <a:lnSpc>
                <a:spcPts val="7699"/>
              </a:lnSpc>
              <a:spcBef>
                <a:spcPct val="0"/>
              </a:spcBef>
            </a:pPr>
            <a:r>
              <a:rPr lang="en-US" sz="4400" b="1" dirty="0" smtClean="0">
                <a:solidFill>
                  <a:schemeClr val="bg1"/>
                </a:solidFill>
              </a:rPr>
              <a:t>and the </a:t>
            </a:r>
            <a:r>
              <a:rPr lang="en-US" sz="4400" b="1" dirty="0">
                <a:solidFill>
                  <a:schemeClr val="bg1"/>
                </a:solidFill>
              </a:rPr>
              <a:t>Use of AI in Expert Testimony</a:t>
            </a:r>
            <a:endParaRPr lang="en-US" sz="4400" b="1" dirty="0">
              <a:solidFill>
                <a:schemeClr val="bg1"/>
              </a:solidFill>
              <a:latin typeface="Montserrat Ultra-Bold"/>
              <a:ea typeface="Montserrat Ultra-Bold"/>
              <a:cs typeface="Montserrat Ultra-Bold"/>
              <a:sym typeface="Montserrat Ultra-Bold"/>
            </a:endParaRPr>
          </a:p>
        </p:txBody>
      </p:sp>
      <p:sp>
        <p:nvSpPr>
          <p:cNvPr id="5" name="TextBox 4"/>
          <p:cNvSpPr txBox="1"/>
          <p:nvPr/>
        </p:nvSpPr>
        <p:spPr>
          <a:xfrm>
            <a:off x="1524000" y="3695700"/>
            <a:ext cx="1592580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3600" dirty="0" smtClean="0"/>
              <a:t>Moderator: 	</a:t>
            </a:r>
            <a:r>
              <a:rPr lang="en-US" sz="3600" b="1" dirty="0" smtClean="0"/>
              <a:t>Liam Faulkner, Campbells LLP (Cayman and BVI)</a:t>
            </a:r>
          </a:p>
          <a:p>
            <a:pPr marL="285750" indent="-285750">
              <a:buFont typeface="Arial" panose="020B0604020202020204" pitchFamily="34" charset="0"/>
              <a:buChar char="•"/>
            </a:pPr>
            <a:r>
              <a:rPr lang="en-US" sz="3600" dirty="0" smtClean="0"/>
              <a:t>Panelists</a:t>
            </a:r>
            <a:r>
              <a:rPr lang="en-US" sz="3600" dirty="0"/>
              <a:t>:</a:t>
            </a:r>
            <a:r>
              <a:rPr lang="en-US" sz="3600" b="1" dirty="0"/>
              <a:t>	Joel Cohen, </a:t>
            </a:r>
            <a:r>
              <a:rPr lang="en-US" sz="3600" b="1" dirty="0" smtClean="0"/>
              <a:t>Stout </a:t>
            </a:r>
            <a:r>
              <a:rPr lang="en-US" sz="3600" b="1" dirty="0"/>
              <a:t>(New York)</a:t>
            </a:r>
            <a:endParaRPr lang="en-US" sz="3600" dirty="0"/>
          </a:p>
          <a:p>
            <a:r>
              <a:rPr lang="en-US" sz="3600" b="1" dirty="0"/>
              <a:t>		</a:t>
            </a:r>
            <a:r>
              <a:rPr lang="en-US" sz="3600" b="1" dirty="0" smtClean="0"/>
              <a:t>	Vince </a:t>
            </a:r>
            <a:r>
              <a:rPr lang="en-US" sz="3600" b="1" dirty="0"/>
              <a:t>Lazar, Jenner &amp; Block (Chicago)</a:t>
            </a:r>
            <a:endParaRPr lang="en-US" sz="3600" dirty="0"/>
          </a:p>
          <a:p>
            <a:r>
              <a:rPr lang="en-US" sz="3600" b="1" dirty="0"/>
              <a:t>		</a:t>
            </a:r>
            <a:r>
              <a:rPr lang="en-US" sz="3600" b="1" dirty="0" smtClean="0"/>
              <a:t>	Stacy </a:t>
            </a:r>
            <a:r>
              <a:rPr lang="en-US" sz="3600" b="1" dirty="0" err="1"/>
              <a:t>Lutkus</a:t>
            </a:r>
            <a:r>
              <a:rPr lang="en-US" sz="3600" b="1" dirty="0"/>
              <a:t>, </a:t>
            </a:r>
            <a:r>
              <a:rPr lang="en-US" sz="3600" b="1" dirty="0" smtClean="0"/>
              <a:t>McDermott Will </a:t>
            </a:r>
            <a:r>
              <a:rPr lang="en-US" sz="3600" b="1" dirty="0"/>
              <a:t>&amp;</a:t>
            </a:r>
            <a:r>
              <a:rPr lang="en-US" sz="3600" b="1" dirty="0" smtClean="0"/>
              <a:t> Emery </a:t>
            </a:r>
            <a:r>
              <a:rPr lang="en-US" sz="3600" b="1" dirty="0"/>
              <a:t>(New York)</a:t>
            </a:r>
            <a:endParaRPr lang="en-US" sz="3600" dirty="0"/>
          </a:p>
          <a:p>
            <a:r>
              <a:rPr lang="en-US" sz="3600" b="1" dirty="0"/>
              <a:t>		</a:t>
            </a:r>
            <a:r>
              <a:rPr lang="en-US" sz="3600" b="1" dirty="0" smtClean="0"/>
              <a:t>	Natasha </a:t>
            </a:r>
            <a:r>
              <a:rPr lang="en-US" sz="3600" b="1" dirty="0" err="1"/>
              <a:t>MacParland</a:t>
            </a:r>
            <a:r>
              <a:rPr lang="en-US" sz="3600" b="1" dirty="0"/>
              <a:t>, Davies Ward Phillips &amp; Vineberg </a:t>
            </a:r>
            <a:r>
              <a:rPr lang="en-US" sz="3600" b="1" dirty="0" smtClean="0"/>
              <a:t>(</a:t>
            </a:r>
            <a:r>
              <a:rPr lang="en-US" sz="3600" b="1" dirty="0"/>
              <a:t>Toronto)</a:t>
            </a:r>
            <a:endParaRPr lang="en-US" sz="3600" dirty="0"/>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794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030698"/>
            <a:ext cx="18288000" cy="920893"/>
          </a:xfrm>
          <a:prstGeom prst="rect">
            <a:avLst/>
          </a:prstGeom>
        </p:spPr>
        <p:txBody>
          <a:bodyPr lIns="0" tIns="0" rIns="0" bIns="0" rtlCol="0" anchor="t">
            <a:spAutoFit/>
          </a:bodyPr>
          <a:lstStyle/>
          <a:p>
            <a:pPr algn="ctr">
              <a:lnSpc>
                <a:spcPts val="7699"/>
              </a:lnSpc>
              <a:spcBef>
                <a:spcPct val="0"/>
              </a:spcBef>
            </a:pPr>
            <a:r>
              <a:rPr lang="en-US" sz="5400" b="1" dirty="0" smtClean="0">
                <a:solidFill>
                  <a:schemeClr val="bg1"/>
                </a:solidFill>
              </a:rPr>
              <a:t>Crypto Crash of 2022</a:t>
            </a:r>
            <a:endParaRPr lang="en-US" sz="5400" b="1" dirty="0">
              <a:solidFill>
                <a:schemeClr val="bg1"/>
              </a:solidFill>
              <a:latin typeface="Montserrat Ultra-Bold"/>
              <a:ea typeface="Montserrat Ultra-Bold"/>
              <a:cs typeface="Montserrat Ultra-Bold"/>
              <a:sym typeface="Montserrat Ultra-Bold"/>
            </a:endParaRPr>
          </a:p>
        </p:txBody>
      </p:sp>
      <p:sp>
        <p:nvSpPr>
          <p:cNvPr id="5" name="TextBox 4"/>
          <p:cNvSpPr txBox="1"/>
          <p:nvPr/>
        </p:nvSpPr>
        <p:spPr>
          <a:xfrm>
            <a:off x="1371600" y="2095500"/>
            <a:ext cx="15925800" cy="74174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a:r>
              <a:rPr lang="en-US" sz="2800" dirty="0"/>
              <a:t>9 May 2022: </a:t>
            </a:r>
            <a:r>
              <a:rPr lang="en-US" sz="2800" b="1" dirty="0" smtClean="0"/>
              <a:t>Luna </a:t>
            </a:r>
            <a:r>
              <a:rPr lang="en-US" sz="2800" b="1" dirty="0"/>
              <a:t>token</a:t>
            </a:r>
            <a:r>
              <a:rPr lang="en-US" sz="2800" dirty="0"/>
              <a:t>, and its sister coin </a:t>
            </a:r>
            <a:r>
              <a:rPr lang="en-US" sz="2800" b="1" dirty="0" err="1"/>
              <a:t>TerraUSD</a:t>
            </a:r>
            <a:r>
              <a:rPr lang="en-US" sz="2800" dirty="0"/>
              <a:t>, collapses losing 99% of its value in 48 hours. A sell off of all cryptocurrencies ensues, with an estimated $400bn of value being wiped.  Terraform Labs (Singapore) </a:t>
            </a:r>
            <a:r>
              <a:rPr lang="en-US" sz="2800" dirty="0" smtClean="0"/>
              <a:t>files </a:t>
            </a:r>
            <a:r>
              <a:rPr lang="en-US" sz="2800" dirty="0"/>
              <a:t>for Chapter </a:t>
            </a:r>
            <a:r>
              <a:rPr lang="en-US" sz="2800" dirty="0" smtClean="0"/>
              <a:t>11 in </a:t>
            </a:r>
            <a:r>
              <a:rPr lang="en-US" sz="2800" dirty="0"/>
              <a:t>Baltimore in January 2024. </a:t>
            </a:r>
          </a:p>
          <a:p>
            <a:pPr algn="just"/>
            <a:r>
              <a:rPr lang="en-US" sz="2800" dirty="0"/>
              <a:t> </a:t>
            </a:r>
          </a:p>
          <a:p>
            <a:pPr lvl="0" algn="just"/>
            <a:r>
              <a:rPr lang="en-US" sz="2800" dirty="0"/>
              <a:t>27 June 2022: </a:t>
            </a:r>
            <a:r>
              <a:rPr lang="en-US" sz="2800" b="1" dirty="0"/>
              <a:t>Three Arrows Capital (3AC)</a:t>
            </a:r>
            <a:r>
              <a:rPr lang="en-US" sz="2800" dirty="0"/>
              <a:t>, a </a:t>
            </a:r>
            <a:r>
              <a:rPr lang="en-US" sz="2800" dirty="0" smtClean="0"/>
              <a:t>crypto </a:t>
            </a:r>
            <a:r>
              <a:rPr lang="en-US" sz="2800" dirty="0"/>
              <a:t>hedge fund, </a:t>
            </a:r>
            <a:r>
              <a:rPr lang="en-US" sz="2800" dirty="0" smtClean="0"/>
              <a:t>wound </a:t>
            </a:r>
            <a:r>
              <a:rPr lang="en-US" sz="2800" dirty="0"/>
              <a:t>up by the BVI Court. </a:t>
            </a:r>
          </a:p>
          <a:p>
            <a:pPr algn="just"/>
            <a:r>
              <a:rPr lang="en-US" sz="2800" dirty="0"/>
              <a:t> </a:t>
            </a:r>
          </a:p>
          <a:p>
            <a:pPr lvl="0" algn="just"/>
            <a:r>
              <a:rPr lang="en-US" sz="2800" dirty="0"/>
              <a:t>5 July 2022: </a:t>
            </a:r>
            <a:r>
              <a:rPr lang="en-US" sz="2800" b="1" dirty="0"/>
              <a:t>Voyager Digital</a:t>
            </a:r>
            <a:r>
              <a:rPr lang="en-US" sz="2800" dirty="0"/>
              <a:t>, a </a:t>
            </a:r>
            <a:r>
              <a:rPr lang="en-US" sz="2800" dirty="0" smtClean="0"/>
              <a:t>crypto </a:t>
            </a:r>
            <a:r>
              <a:rPr lang="en-US" sz="2800" dirty="0"/>
              <a:t>lender and broker, filed for Chapter 11 protection in the </a:t>
            </a:r>
            <a:r>
              <a:rPr lang="en-US" sz="2800" dirty="0" smtClean="0"/>
              <a:t>SDNY. </a:t>
            </a:r>
            <a:endParaRPr lang="en-US" sz="2800" dirty="0"/>
          </a:p>
          <a:p>
            <a:pPr algn="just"/>
            <a:r>
              <a:rPr lang="en-US" sz="2800" dirty="0"/>
              <a:t> </a:t>
            </a:r>
          </a:p>
          <a:p>
            <a:pPr lvl="0" algn="just"/>
            <a:r>
              <a:rPr lang="en-US" sz="2800" dirty="0"/>
              <a:t>13 July 2022: </a:t>
            </a:r>
            <a:r>
              <a:rPr lang="en-US" sz="2800" b="1" dirty="0"/>
              <a:t>Celsius Network LLC</a:t>
            </a:r>
            <a:r>
              <a:rPr lang="en-US" sz="2800" dirty="0"/>
              <a:t>, a crypto lending and custody platform, filed </a:t>
            </a:r>
            <a:r>
              <a:rPr lang="en-US" sz="2800" dirty="0" smtClean="0"/>
              <a:t>for </a:t>
            </a:r>
            <a:r>
              <a:rPr lang="en-US" sz="2800" dirty="0"/>
              <a:t>Chapter 11 in the SDNY. </a:t>
            </a:r>
            <a:r>
              <a:rPr lang="en-US" sz="2800" dirty="0" smtClean="0"/>
              <a:t>Chapter </a:t>
            </a:r>
            <a:r>
              <a:rPr lang="en-US" sz="2800" dirty="0"/>
              <a:t>11 Plan of Reorganization </a:t>
            </a:r>
            <a:r>
              <a:rPr lang="en-US" sz="2800" dirty="0" smtClean="0"/>
              <a:t>approved </a:t>
            </a:r>
            <a:r>
              <a:rPr lang="en-US" sz="2800" dirty="0"/>
              <a:t>and confirmed on 9 November 2023. </a:t>
            </a:r>
          </a:p>
          <a:p>
            <a:pPr algn="just"/>
            <a:r>
              <a:rPr lang="en-US" sz="2800" b="1" dirty="0"/>
              <a:t> </a:t>
            </a:r>
            <a:endParaRPr lang="en-US" sz="2800" dirty="0"/>
          </a:p>
          <a:p>
            <a:pPr lvl="0" algn="just"/>
            <a:r>
              <a:rPr lang="en-US" sz="2800" dirty="0"/>
              <a:t>11 November 2022:</a:t>
            </a:r>
            <a:r>
              <a:rPr lang="en-US" sz="2800" b="1" dirty="0"/>
              <a:t> FTX</a:t>
            </a:r>
            <a:r>
              <a:rPr lang="en-US" sz="2800" dirty="0"/>
              <a:t>, a Bahamas based crypto exchange, filed for Chapter 11 </a:t>
            </a:r>
            <a:r>
              <a:rPr lang="en-US" sz="2800" dirty="0" smtClean="0"/>
              <a:t>in </a:t>
            </a:r>
            <a:r>
              <a:rPr lang="en-US" sz="2800" dirty="0"/>
              <a:t>Delaware. </a:t>
            </a:r>
            <a:r>
              <a:rPr lang="en-US" sz="2800" dirty="0" smtClean="0"/>
              <a:t>$</a:t>
            </a:r>
            <a:r>
              <a:rPr lang="en-US" sz="2800" dirty="0"/>
              <a:t>8bn hole in the accounts.</a:t>
            </a:r>
          </a:p>
          <a:p>
            <a:pPr algn="just"/>
            <a:r>
              <a:rPr lang="en-US" sz="2800" dirty="0"/>
              <a:t> </a:t>
            </a:r>
          </a:p>
          <a:p>
            <a:pPr lvl="0" algn="just"/>
            <a:r>
              <a:rPr lang="en-US" sz="2800" dirty="0"/>
              <a:t>28 November 2022: </a:t>
            </a:r>
            <a:r>
              <a:rPr lang="en-US" sz="2800" b="1" dirty="0" err="1"/>
              <a:t>BlockFi</a:t>
            </a:r>
            <a:r>
              <a:rPr lang="en-US" sz="2800" b="1" dirty="0"/>
              <a:t> Inc</a:t>
            </a:r>
            <a:r>
              <a:rPr lang="en-US" sz="2800" dirty="0"/>
              <a:t>., a </a:t>
            </a:r>
            <a:r>
              <a:rPr lang="en-US" sz="2800" dirty="0" smtClean="0"/>
              <a:t>crypto lending </a:t>
            </a:r>
            <a:r>
              <a:rPr lang="en-US" sz="2800" dirty="0"/>
              <a:t>platform filed for Chapter 11 </a:t>
            </a:r>
            <a:r>
              <a:rPr lang="en-US" sz="2800" dirty="0" smtClean="0"/>
              <a:t>in </a:t>
            </a:r>
            <a:r>
              <a:rPr lang="en-US" sz="2800" dirty="0"/>
              <a:t>New Jersey. </a:t>
            </a:r>
            <a:endParaRPr lang="en-US" sz="2800" dirty="0" smtClean="0"/>
          </a:p>
          <a:p>
            <a:pPr lvl="0" algn="just"/>
            <a:r>
              <a:rPr lang="en-US" sz="2800" dirty="0"/>
              <a:t> </a:t>
            </a:r>
          </a:p>
          <a:p>
            <a:pPr lvl="0" algn="just"/>
            <a:r>
              <a:rPr lang="en-US" sz="2800" dirty="0"/>
              <a:t>19 January 2023: </a:t>
            </a:r>
            <a:r>
              <a:rPr lang="en-US" sz="2800" b="1" dirty="0"/>
              <a:t>Genesis Global</a:t>
            </a:r>
            <a:r>
              <a:rPr lang="en-US" sz="2800" dirty="0"/>
              <a:t>, a crypto lender and broker filed for Chapter 11 </a:t>
            </a:r>
            <a:r>
              <a:rPr lang="en-US" sz="2800" dirty="0" smtClean="0"/>
              <a:t>in </a:t>
            </a:r>
            <a:r>
              <a:rPr lang="en-US" sz="2800" dirty="0"/>
              <a:t>the </a:t>
            </a:r>
            <a:r>
              <a:rPr lang="en-US" sz="2800" dirty="0" smtClean="0"/>
              <a:t>SDNY.</a:t>
            </a:r>
            <a:endParaRPr lang="en-US" dirty="0"/>
          </a:p>
        </p:txBody>
      </p:sp>
    </p:spTree>
    <p:extLst>
      <p:ext uri="{BB962C8B-B14F-4D97-AF65-F5344CB8AC3E}">
        <p14:creationId xmlns:p14="http://schemas.microsoft.com/office/powerpoint/2010/main" val="362635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 Canadian Proceedings</a:t>
            </a:r>
            <a:endParaRPr lang="en-US" b="1" dirty="0"/>
          </a:p>
        </p:txBody>
      </p:sp>
      <p:sp>
        <p:nvSpPr>
          <p:cNvPr id="3" name="Slide Number Placeholder 2"/>
          <p:cNvSpPr>
            <a:spLocks noGrp="1"/>
          </p:cNvSpPr>
          <p:nvPr>
            <p:ph type="sldNum" sz="quarter" idx="4"/>
          </p:nvPr>
        </p:nvSpPr>
        <p:spPr>
          <a:xfrm>
            <a:off x="17007840" y="9381744"/>
            <a:ext cx="640080" cy="457200"/>
          </a:xfrm>
        </p:spPr>
        <p:txBody>
          <a:bodyPr/>
          <a:lstStyle/>
          <a:p>
            <a:pPr defTabSz="1371566"/>
            <a:fld id="{94C005EB-05AB-4350-8862-D44178390B49}" type="slidenum">
              <a:rPr lang="en-US">
                <a:latin typeface="Arial"/>
              </a:rPr>
              <a:pPr defTabSz="1371566"/>
              <a:t>4</a:t>
            </a:fld>
            <a:endParaRPr lang="en-US" dirty="0">
              <a:latin typeface="Arial"/>
            </a:endParaRPr>
          </a:p>
        </p:txBody>
      </p:sp>
      <p:sp>
        <p:nvSpPr>
          <p:cNvPr id="5" name="Content Placeholder 2"/>
          <p:cNvSpPr txBox="1">
            <a:spLocks/>
          </p:cNvSpPr>
          <p:nvPr/>
        </p:nvSpPr>
        <p:spPr>
          <a:xfrm>
            <a:off x="914404" y="2234556"/>
            <a:ext cx="5486399" cy="4994928"/>
          </a:xfrm>
          <a:prstGeom prst="rect">
            <a:avLst/>
          </a:prstGeom>
        </p:spPr>
        <p:txBody>
          <a:bodyPr anchor="t" anchorCtr="0"/>
          <a:lstStyle>
            <a:lvl1pPr marL="0" indent="0" algn="l" defTabSz="914378" rtl="0" eaLnBrk="1" latinLnBrk="0" hangingPunct="1">
              <a:spcBef>
                <a:spcPts val="600"/>
              </a:spcBef>
              <a:buClr>
                <a:srgbClr val="1358A3"/>
              </a:buClr>
              <a:buFont typeface="Arial" pitchFamily="34" charset="0"/>
              <a:buNone/>
              <a:defRPr sz="1400" kern="1200">
                <a:solidFill>
                  <a:schemeClr val="accent1"/>
                </a:solidFill>
                <a:latin typeface="+mn-lt"/>
                <a:ea typeface="+mn-ea"/>
                <a:cs typeface="+mn-cs"/>
              </a:defRPr>
            </a:lvl1pPr>
            <a:lvl2pPr marL="173732" indent="-173732" algn="l" defTabSz="914378" rtl="0" eaLnBrk="1" latinLnBrk="0" hangingPunct="1">
              <a:spcBef>
                <a:spcPts val="600"/>
              </a:spcBef>
              <a:buClr>
                <a:srgbClr val="4198D3"/>
              </a:buClr>
              <a:buFont typeface="Arial" pitchFamily="34" charset="0"/>
              <a:buChar char="–"/>
              <a:defRPr sz="1400" kern="1200">
                <a:solidFill>
                  <a:schemeClr val="accent1"/>
                </a:solidFill>
                <a:latin typeface="+mn-lt"/>
                <a:ea typeface="+mn-ea"/>
                <a:cs typeface="+mn-cs"/>
              </a:defRPr>
            </a:lvl2pPr>
            <a:lvl3pPr marL="347463" indent="-173732" algn="l" defTabSz="914378" rtl="0" eaLnBrk="1" latinLnBrk="0" hangingPunct="1">
              <a:spcBef>
                <a:spcPts val="300"/>
              </a:spcBef>
              <a:buClr>
                <a:srgbClr val="4198D3"/>
              </a:buClr>
              <a:buFont typeface="Arial" pitchFamily="34" charset="0"/>
              <a:buChar char="&gt;"/>
              <a:defRPr sz="1400" kern="1200">
                <a:solidFill>
                  <a:schemeClr val="accent1"/>
                </a:solidFill>
                <a:latin typeface="+mn-lt"/>
                <a:ea typeface="+mn-ea"/>
                <a:cs typeface="+mn-cs"/>
              </a:defRPr>
            </a:lvl3pPr>
            <a:lvl4pPr marL="521195" indent="-173732" algn="l" defTabSz="914378" rtl="0" eaLnBrk="1" latinLnBrk="0" hangingPunct="1">
              <a:spcBef>
                <a:spcPts val="300"/>
              </a:spcBef>
              <a:buClr>
                <a:srgbClr val="4198D3"/>
              </a:buClr>
              <a:buFont typeface="Arial" pitchFamily="34" charset="0"/>
              <a:buChar char="○"/>
              <a:defRPr sz="1400" kern="1200">
                <a:solidFill>
                  <a:schemeClr val="accent1"/>
                </a:solidFill>
                <a:latin typeface="+mn-lt"/>
                <a:ea typeface="+mn-ea"/>
                <a:cs typeface="+mn-cs"/>
              </a:defRPr>
            </a:lvl4pPr>
            <a:lvl5pPr marL="694927" indent="-173732" algn="l" defTabSz="914378" rtl="0" eaLnBrk="1" latinLnBrk="0" hangingPunct="1">
              <a:spcBef>
                <a:spcPts val="300"/>
              </a:spcBef>
              <a:buClr>
                <a:srgbClr val="4198D3"/>
              </a:buClr>
              <a:buFont typeface="Arial" pitchFamily="34" charset="0"/>
              <a:buChar char="•"/>
              <a:defRPr sz="1400" kern="1200">
                <a:solidFill>
                  <a:schemeClr val="accent1"/>
                </a:solidFill>
                <a:latin typeface="+mn-lt"/>
                <a:ea typeface="+mn-ea"/>
                <a:cs typeface="+mn-cs"/>
              </a:defRPr>
            </a:lvl5pPr>
            <a:lvl6pPr marL="868658" indent="-173732" algn="l" defTabSz="914378" rtl="0" eaLnBrk="1" latinLnBrk="0" hangingPunct="1">
              <a:spcBef>
                <a:spcPts val="300"/>
              </a:spcBef>
              <a:buClr>
                <a:srgbClr val="4198D3"/>
              </a:buClr>
              <a:buFont typeface="Arial" pitchFamily="34" charset="0"/>
              <a:buChar char="◦"/>
              <a:defRPr sz="1400" kern="1200">
                <a:solidFill>
                  <a:schemeClr val="accent1"/>
                </a:solidFill>
                <a:latin typeface="+mn-lt"/>
                <a:ea typeface="+mn-ea"/>
                <a:cs typeface="+mn-cs"/>
              </a:defRPr>
            </a:lvl6pPr>
            <a:lvl7pPr marL="1042390" indent="-173732" algn="l" defTabSz="914378" rtl="0" eaLnBrk="1" latinLnBrk="0" hangingPunct="1">
              <a:spcBef>
                <a:spcPts val="300"/>
              </a:spcBef>
              <a:buClr>
                <a:srgbClr val="4198D3"/>
              </a:buClr>
              <a:buFont typeface="Arial" pitchFamily="34" charset="0"/>
              <a:buChar char="–"/>
              <a:defRPr sz="1400" kern="1200" baseline="0">
                <a:solidFill>
                  <a:schemeClr val="accent1"/>
                </a:solidFill>
                <a:latin typeface="+mn-lt"/>
                <a:ea typeface="+mn-ea"/>
                <a:cs typeface="+mn-cs"/>
              </a:defRPr>
            </a:lvl7pPr>
            <a:lvl8pPr marL="1216121" indent="-173732" algn="l" defTabSz="914378" rtl="0" eaLnBrk="1" latinLnBrk="0" hangingPunct="1">
              <a:spcBef>
                <a:spcPts val="300"/>
              </a:spcBef>
              <a:buClr>
                <a:srgbClr val="4198D3"/>
              </a:buClr>
              <a:buFont typeface="Arial" pitchFamily="34" charset="0"/>
              <a:buChar char="–"/>
              <a:defRPr sz="1400" kern="1200" baseline="0">
                <a:solidFill>
                  <a:schemeClr val="accent1"/>
                </a:solidFill>
                <a:latin typeface="+mn-lt"/>
                <a:ea typeface="+mn-ea"/>
                <a:cs typeface="+mn-cs"/>
              </a:defRPr>
            </a:lvl8pPr>
            <a:lvl9pPr marL="1389854" indent="-173732" algn="l" defTabSz="914378" rtl="0" eaLnBrk="1" latinLnBrk="0" hangingPunct="1">
              <a:spcBef>
                <a:spcPts val="300"/>
              </a:spcBef>
              <a:buClr>
                <a:srgbClr val="4198D3"/>
              </a:buClr>
              <a:buFont typeface="Arial" pitchFamily="34" charset="0"/>
              <a:buChar char="–"/>
              <a:defRPr sz="1400" kern="1200" baseline="0">
                <a:solidFill>
                  <a:schemeClr val="accent1"/>
                </a:solidFill>
                <a:latin typeface="+mn-lt"/>
                <a:ea typeface="+mn-ea"/>
                <a:cs typeface="+mn-cs"/>
              </a:defRPr>
            </a:lvl9pPr>
          </a:lstStyle>
          <a:p>
            <a:pPr marL="342891" indent="-342891" defTabSz="1828710" fontAlgn="base">
              <a:spcBef>
                <a:spcPts val="1200"/>
              </a:spcBef>
              <a:buClr>
                <a:srgbClr val="4198D3"/>
              </a:buClr>
              <a:buSzPct val="100000"/>
              <a:buFont typeface="Arial" pitchFamily="34" charset="0"/>
              <a:buChar char="–"/>
            </a:pPr>
            <a:endParaRPr lang="en-US" sz="4001" dirty="0">
              <a:solidFill>
                <a:srgbClr val="2D3B4A"/>
              </a:solidFill>
              <a:latin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60" y="5497161"/>
            <a:ext cx="2387915" cy="2387913"/>
          </a:xfrm>
          <a:prstGeom prst="rect">
            <a:avLst/>
          </a:prstGeom>
        </p:spPr>
      </p:pic>
      <p:sp>
        <p:nvSpPr>
          <p:cNvPr id="11" name="TextBox 10"/>
          <p:cNvSpPr txBox="1"/>
          <p:nvPr/>
        </p:nvSpPr>
        <p:spPr>
          <a:xfrm>
            <a:off x="3187024" y="4245107"/>
            <a:ext cx="2589188" cy="591987"/>
          </a:xfrm>
          <a:prstGeom prst="rect">
            <a:avLst/>
          </a:prstGeom>
          <a:noFill/>
        </p:spPr>
        <p:txBody>
          <a:bodyPr wrap="square" lIns="0" tIns="0" rIns="0" bIns="0" rtlCol="0" anchor="ctr" anchorCtr="1">
            <a:noAutofit/>
          </a:bodyPr>
          <a:lstStyle/>
          <a:p>
            <a:pPr algn="ctr" defTabSz="1828755">
              <a:buClr>
                <a:srgbClr val="1358A3"/>
              </a:buClr>
            </a:pPr>
            <a:r>
              <a:rPr lang="en-US" sz="2700" dirty="0" err="1">
                <a:solidFill>
                  <a:srgbClr val="2D3B4A"/>
                </a:solidFill>
                <a:latin typeface="Arial"/>
              </a:rPr>
              <a:t>QuadrigaCX</a:t>
            </a:r>
            <a:endParaRPr lang="en-US" sz="2700" dirty="0">
              <a:solidFill>
                <a:srgbClr val="2D3B4A"/>
              </a:solidFill>
              <a:latin typeface="Arial"/>
            </a:endParaRPr>
          </a:p>
          <a:p>
            <a:pPr algn="ctr" defTabSz="1828755">
              <a:buClr>
                <a:srgbClr val="1358A3"/>
              </a:buClr>
            </a:pPr>
            <a:r>
              <a:rPr lang="en-US" sz="2700" dirty="0">
                <a:solidFill>
                  <a:srgbClr val="2D3B4A"/>
                </a:solidFill>
                <a:latin typeface="Arial"/>
              </a:rPr>
              <a:t>(2019)</a:t>
            </a:r>
            <a:endParaRPr lang="en-US" sz="2700" dirty="0">
              <a:solidFill>
                <a:srgbClr val="2D3B4A"/>
              </a:solidFill>
              <a:latin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355" y="5591329"/>
            <a:ext cx="2199581" cy="2199581"/>
          </a:xfrm>
          <a:prstGeom prst="rect">
            <a:avLst/>
          </a:prstGeom>
        </p:spPr>
      </p:pic>
      <p:sp>
        <p:nvSpPr>
          <p:cNvPr id="12" name="TextBox 11"/>
          <p:cNvSpPr txBox="1"/>
          <p:nvPr/>
        </p:nvSpPr>
        <p:spPr>
          <a:xfrm>
            <a:off x="5685376" y="4266401"/>
            <a:ext cx="2907539" cy="549399"/>
          </a:xfrm>
          <a:prstGeom prst="rect">
            <a:avLst/>
          </a:prstGeom>
          <a:noFill/>
        </p:spPr>
        <p:txBody>
          <a:bodyPr wrap="square" lIns="0" tIns="0" rIns="0" bIns="0" rtlCol="0" anchor="ctr" anchorCtr="1">
            <a:noAutofit/>
          </a:bodyPr>
          <a:lstStyle/>
          <a:p>
            <a:pPr algn="ctr" defTabSz="1828755">
              <a:buClr>
                <a:srgbClr val="1358A3"/>
              </a:buClr>
            </a:pPr>
            <a:r>
              <a:rPr lang="en-US" sz="2700" dirty="0">
                <a:solidFill>
                  <a:srgbClr val="2D3B4A"/>
                </a:solidFill>
                <a:latin typeface="Arial"/>
              </a:rPr>
              <a:t>Einstein </a:t>
            </a:r>
            <a:endParaRPr lang="en-US" sz="2700" dirty="0">
              <a:solidFill>
                <a:srgbClr val="2D3B4A"/>
              </a:solidFill>
              <a:latin typeface="Arial"/>
            </a:endParaRPr>
          </a:p>
          <a:p>
            <a:pPr algn="ctr" defTabSz="1828755">
              <a:buClr>
                <a:srgbClr val="1358A3"/>
              </a:buClr>
            </a:pPr>
            <a:r>
              <a:rPr lang="en-US" sz="2700" dirty="0">
                <a:solidFill>
                  <a:srgbClr val="2D3B4A"/>
                </a:solidFill>
                <a:latin typeface="Arial"/>
              </a:rPr>
              <a:t>Exchange</a:t>
            </a:r>
          </a:p>
          <a:p>
            <a:pPr algn="ctr" defTabSz="1828755">
              <a:buClr>
                <a:srgbClr val="1358A3"/>
              </a:buClr>
            </a:pPr>
            <a:r>
              <a:rPr lang="en-US" sz="2700" dirty="0">
                <a:solidFill>
                  <a:srgbClr val="2D3B4A"/>
                </a:solidFill>
                <a:latin typeface="Arial"/>
              </a:rPr>
              <a:t>(2019</a:t>
            </a:r>
            <a:r>
              <a:rPr lang="en-US" sz="3000" dirty="0">
                <a:solidFill>
                  <a:srgbClr val="2D3B4A"/>
                </a:solidFill>
                <a:latin typeface="Arial"/>
              </a:rPr>
              <a:t>)</a:t>
            </a:r>
            <a:endParaRPr lang="en-US" sz="3000" dirty="0">
              <a:solidFill>
                <a:srgbClr val="2D3B4A"/>
              </a:solidFill>
              <a:latin typeface="Arial"/>
            </a:endParaRPr>
          </a:p>
        </p:txBody>
      </p:sp>
      <p:sp>
        <p:nvSpPr>
          <p:cNvPr id="13" name="Rectangle 12"/>
          <p:cNvSpPr/>
          <p:nvPr/>
        </p:nvSpPr>
        <p:spPr>
          <a:xfrm>
            <a:off x="640080" y="1651955"/>
            <a:ext cx="15625320" cy="1200329"/>
          </a:xfrm>
          <a:prstGeom prst="rect">
            <a:avLst/>
          </a:prstGeom>
        </p:spPr>
        <p:txBody>
          <a:bodyPr wrap="square">
            <a:spAutoFit/>
          </a:bodyPr>
          <a:lstStyle/>
          <a:p>
            <a:pPr marL="342891" indent="-342891" defTabSz="1828755" fontAlgn="base">
              <a:buClr>
                <a:srgbClr val="4198D3"/>
              </a:buClr>
              <a:buSzPct val="100000"/>
              <a:buFont typeface="Arial" pitchFamily="34" charset="0"/>
              <a:buChar char="–"/>
            </a:pPr>
            <a:r>
              <a:rPr lang="en-US" sz="3600" dirty="0">
                <a:solidFill>
                  <a:srgbClr val="2D3B4A"/>
                </a:solidFill>
                <a:latin typeface="Arial"/>
              </a:rPr>
              <a:t>No substantive body of law in Canada, as there haven’t been many filings</a:t>
            </a:r>
          </a:p>
          <a:p>
            <a:pPr marL="342891" indent="-342891" defTabSz="1828755" fontAlgn="base">
              <a:buClr>
                <a:srgbClr val="4198D3"/>
              </a:buClr>
              <a:buSzPct val="100000"/>
              <a:buFont typeface="Arial" pitchFamily="34" charset="0"/>
              <a:buChar char="–"/>
            </a:pPr>
            <a:r>
              <a:rPr lang="en-US" sz="3600" dirty="0">
                <a:solidFill>
                  <a:srgbClr val="2D3B4A"/>
                </a:solidFill>
                <a:latin typeface="Arial"/>
              </a:rPr>
              <a:t>Most filings are fraud-related</a:t>
            </a:r>
          </a:p>
        </p:txBody>
      </p:sp>
      <p:sp>
        <p:nvSpPr>
          <p:cNvPr id="10" name="TextBox 9"/>
          <p:cNvSpPr txBox="1"/>
          <p:nvPr/>
        </p:nvSpPr>
        <p:spPr>
          <a:xfrm>
            <a:off x="8502078" y="4206826"/>
            <a:ext cx="3337878" cy="668552"/>
          </a:xfrm>
          <a:prstGeom prst="rect">
            <a:avLst/>
          </a:prstGeom>
          <a:noFill/>
        </p:spPr>
        <p:txBody>
          <a:bodyPr wrap="square" lIns="0" tIns="0" rIns="0" bIns="0" rtlCol="0" anchor="ctr" anchorCtr="1">
            <a:noAutofit/>
          </a:bodyPr>
          <a:lstStyle/>
          <a:p>
            <a:pPr algn="ctr" defTabSz="1828755">
              <a:buClr>
                <a:srgbClr val="1358A3"/>
              </a:buClr>
            </a:pPr>
            <a:r>
              <a:rPr lang="en-US" sz="2700" dirty="0">
                <a:solidFill>
                  <a:srgbClr val="2D3B4A"/>
                </a:solidFill>
              </a:rPr>
              <a:t>Aiden </a:t>
            </a:r>
            <a:r>
              <a:rPr lang="en-US" sz="2700" dirty="0" err="1">
                <a:solidFill>
                  <a:srgbClr val="2D3B4A"/>
                </a:solidFill>
              </a:rPr>
              <a:t>Pleterski</a:t>
            </a:r>
            <a:r>
              <a:rPr lang="en-US" sz="2700" dirty="0">
                <a:solidFill>
                  <a:srgbClr val="2D3B4A"/>
                </a:solidFill>
              </a:rPr>
              <a:t> </a:t>
            </a:r>
            <a:r>
              <a:rPr lang="en-US" sz="2700" dirty="0">
                <a:solidFill>
                  <a:srgbClr val="2D3B4A"/>
                </a:solidFill>
              </a:rPr>
              <a:t>and</a:t>
            </a:r>
            <a:endParaRPr lang="en-US" sz="2700" dirty="0">
              <a:solidFill>
                <a:srgbClr val="2D3B4A"/>
              </a:solidFill>
            </a:endParaRPr>
          </a:p>
          <a:p>
            <a:pPr algn="ctr" defTabSz="1828755">
              <a:buClr>
                <a:srgbClr val="1358A3"/>
              </a:buClr>
            </a:pPr>
            <a:r>
              <a:rPr lang="en-US" sz="2700" dirty="0">
                <a:solidFill>
                  <a:srgbClr val="2D3B4A"/>
                </a:solidFill>
              </a:rPr>
              <a:t>AP </a:t>
            </a:r>
            <a:r>
              <a:rPr lang="en-US" sz="2700" dirty="0">
                <a:solidFill>
                  <a:srgbClr val="2D3B4A"/>
                </a:solidFill>
              </a:rPr>
              <a:t>Private Equity </a:t>
            </a:r>
            <a:r>
              <a:rPr lang="en-US" sz="2700" dirty="0">
                <a:solidFill>
                  <a:srgbClr val="2D3B4A"/>
                </a:solidFill>
              </a:rPr>
              <a:t>Limited</a:t>
            </a:r>
          </a:p>
          <a:p>
            <a:pPr algn="ctr" defTabSz="1828755">
              <a:buClr>
                <a:srgbClr val="1358A3"/>
              </a:buClr>
            </a:pPr>
            <a:r>
              <a:rPr lang="en-US" sz="2700" dirty="0">
                <a:solidFill>
                  <a:srgbClr val="2D3B4A"/>
                </a:solidFill>
                <a:latin typeface="Arial"/>
              </a:rPr>
              <a:t>(2022)</a:t>
            </a:r>
            <a:endParaRPr lang="en-US" sz="2700" dirty="0">
              <a:solidFill>
                <a:srgbClr val="2D3B4A"/>
              </a:solidFill>
              <a:latin typeface="Arial"/>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0833" r="18333"/>
          <a:stretch/>
        </p:blipFill>
        <p:spPr>
          <a:xfrm>
            <a:off x="8980025" y="5653485"/>
            <a:ext cx="2381985" cy="2075265"/>
          </a:xfrm>
          <a:prstGeom prst="roundRect">
            <a:avLst/>
          </a:prstGeom>
        </p:spPr>
      </p:pic>
      <p:sp>
        <p:nvSpPr>
          <p:cNvPr id="14" name="Footer Placeholder 4"/>
          <p:cNvSpPr>
            <a:spLocks noGrp="1"/>
          </p:cNvSpPr>
          <p:nvPr>
            <p:ph type="ftr" sz="quarter" idx="3"/>
          </p:nvPr>
        </p:nvSpPr>
        <p:spPr>
          <a:xfrm>
            <a:off x="1676400" y="8343902"/>
            <a:ext cx="15666720" cy="1756523"/>
          </a:xfrm>
        </p:spPr>
        <p:txBody>
          <a:bodyPr/>
          <a:lstStyle/>
          <a:p>
            <a:pPr defTabSz="1828755"/>
            <a:r>
              <a:rPr lang="en-US" sz="1400" dirty="0">
                <a:latin typeface="Arial Narrow"/>
              </a:rPr>
              <a:t>© </a:t>
            </a:r>
            <a:r>
              <a:rPr lang="en-US" sz="1400" dirty="0">
                <a:latin typeface="Arial Narrow"/>
              </a:rPr>
              <a:t>2025 </a:t>
            </a:r>
            <a:r>
              <a:rPr lang="en-US" sz="1400" dirty="0">
                <a:latin typeface="Arial Narrow"/>
              </a:rPr>
              <a:t>DAVIES WARD PHILLIPS &amp; VINEBERG LLP</a:t>
            </a:r>
            <a:br>
              <a:rPr lang="en-US" sz="1400" dirty="0">
                <a:latin typeface="Arial Narrow"/>
              </a:rPr>
            </a:br>
            <a:r>
              <a:rPr lang="en-US" sz="1400" dirty="0">
                <a:latin typeface="Arial Narrow"/>
              </a:rPr>
              <a:t>Not to be circulated. The material in this presentation does not constitute legal advice or </a:t>
            </a:r>
          </a:p>
          <a:p>
            <a:pPr defTabSz="1828755"/>
            <a:r>
              <a:rPr lang="en-US" sz="1400" dirty="0">
                <a:latin typeface="Arial Narrow"/>
              </a:rPr>
              <a:t>legal opinion and may not be relied on, nor does it create a solicitor-client relationship.</a:t>
            </a:r>
          </a:p>
        </p:txBody>
      </p:sp>
      <p:sp>
        <p:nvSpPr>
          <p:cNvPr id="17" name="TextBox 16"/>
          <p:cNvSpPr txBox="1"/>
          <p:nvPr/>
        </p:nvSpPr>
        <p:spPr>
          <a:xfrm>
            <a:off x="628961" y="4259234"/>
            <a:ext cx="2241471" cy="563735"/>
          </a:xfrm>
          <a:prstGeom prst="rect">
            <a:avLst/>
          </a:prstGeom>
          <a:noFill/>
        </p:spPr>
        <p:txBody>
          <a:bodyPr wrap="square" lIns="0" tIns="0" rIns="0" bIns="0" rtlCol="0" anchor="ctr" anchorCtr="1">
            <a:noAutofit/>
          </a:bodyPr>
          <a:lstStyle/>
          <a:p>
            <a:pPr algn="ctr" defTabSz="1828755">
              <a:buClr>
                <a:srgbClr val="1358A3"/>
              </a:buClr>
            </a:pPr>
            <a:r>
              <a:rPr lang="en-US" sz="2700" dirty="0" err="1">
                <a:solidFill>
                  <a:srgbClr val="2D3B4A"/>
                </a:solidFill>
                <a:latin typeface="Arial"/>
              </a:rPr>
              <a:t>MtGox</a:t>
            </a:r>
            <a:r>
              <a:rPr lang="en-US" sz="2700" dirty="0">
                <a:solidFill>
                  <a:srgbClr val="2D3B4A"/>
                </a:solidFill>
                <a:latin typeface="Arial"/>
              </a:rPr>
              <a:t> </a:t>
            </a:r>
            <a:br>
              <a:rPr lang="en-US" sz="2700" dirty="0">
                <a:solidFill>
                  <a:srgbClr val="2D3B4A"/>
                </a:solidFill>
                <a:latin typeface="Arial"/>
              </a:rPr>
            </a:br>
            <a:r>
              <a:rPr lang="en-US" sz="2700" dirty="0">
                <a:solidFill>
                  <a:srgbClr val="2D3B4A"/>
                </a:solidFill>
                <a:latin typeface="Arial"/>
              </a:rPr>
              <a:t>(Recognition </a:t>
            </a:r>
          </a:p>
          <a:p>
            <a:pPr algn="ctr" defTabSz="1828755">
              <a:buClr>
                <a:srgbClr val="1358A3"/>
              </a:buClr>
            </a:pPr>
            <a:r>
              <a:rPr lang="en-US" sz="2700" dirty="0">
                <a:solidFill>
                  <a:srgbClr val="2D3B4A"/>
                </a:solidFill>
                <a:latin typeface="Arial"/>
              </a:rPr>
              <a:t>Proceeding)</a:t>
            </a:r>
          </a:p>
          <a:p>
            <a:pPr algn="ctr" defTabSz="1828755">
              <a:buClr>
                <a:srgbClr val="1358A3"/>
              </a:buClr>
            </a:pPr>
            <a:r>
              <a:rPr lang="en-US" sz="2700" dirty="0">
                <a:solidFill>
                  <a:srgbClr val="2D3B4A"/>
                </a:solidFill>
                <a:latin typeface="Arial"/>
              </a:rPr>
              <a:t>(2014)</a:t>
            </a:r>
            <a:endParaRPr lang="en-US" sz="2700" dirty="0">
              <a:solidFill>
                <a:srgbClr val="2D3B4A"/>
              </a:solidFill>
              <a:latin typeface="Arial"/>
            </a:endParaRPr>
          </a:p>
        </p:txBody>
      </p:sp>
      <p:pic>
        <p:nvPicPr>
          <p:cNvPr id="1026" name="Picture 2" descr="Mt. Gox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36" y="5971666"/>
            <a:ext cx="3056324" cy="1438907"/>
          </a:xfrm>
          <a:prstGeom prst="roundRect">
            <a:avLst/>
          </a:prstGeom>
          <a:noFill/>
          <a:extLst>
            <a:ext uri="{909E8E84-426E-40DD-AFC4-6F175D3DCCD1}">
              <a14:hiddenFill xmlns:a14="http://schemas.microsoft.com/office/drawing/2010/main">
                <a:solidFill>
                  <a:srgbClr val="FFFFFF"/>
                </a:solidFill>
              </a14:hiddenFill>
            </a:ext>
          </a:extLst>
        </p:spPr>
      </p:pic>
      <p:pic>
        <p:nvPicPr>
          <p:cNvPr id="20" name="Picture 2" descr="Compelling foreign residents to attend examination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5235465" y="5739504"/>
            <a:ext cx="2859272" cy="1903227"/>
          </a:xfrm>
          <a:prstGeom prst="round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4996160" y="4206826"/>
            <a:ext cx="3337878" cy="668552"/>
          </a:xfrm>
          <a:prstGeom prst="rect">
            <a:avLst/>
          </a:prstGeom>
          <a:noFill/>
        </p:spPr>
        <p:txBody>
          <a:bodyPr wrap="square" lIns="0" tIns="0" rIns="0" bIns="0" rtlCol="0" anchor="ctr" anchorCtr="1">
            <a:noAutofit/>
          </a:bodyPr>
          <a:lstStyle/>
          <a:p>
            <a:pPr algn="ctr" defTabSz="1828755">
              <a:buClr>
                <a:srgbClr val="1358A3"/>
              </a:buClr>
            </a:pPr>
            <a:r>
              <a:rPr lang="en-US" sz="2700" dirty="0" err="1">
                <a:solidFill>
                  <a:srgbClr val="2D3B4A"/>
                </a:solidFill>
              </a:rPr>
              <a:t>CatalX</a:t>
            </a:r>
            <a:r>
              <a:rPr lang="en-US" sz="2700" dirty="0">
                <a:solidFill>
                  <a:srgbClr val="2D3B4A"/>
                </a:solidFill>
              </a:rPr>
              <a:t> CTS Ltd. </a:t>
            </a:r>
            <a:endParaRPr lang="en-US" sz="2700" dirty="0">
              <a:solidFill>
                <a:srgbClr val="2D3B4A"/>
              </a:solidFill>
            </a:endParaRPr>
          </a:p>
          <a:p>
            <a:pPr algn="ctr" defTabSz="1828755">
              <a:buClr>
                <a:srgbClr val="1358A3"/>
              </a:buClr>
            </a:pPr>
            <a:r>
              <a:rPr lang="en-US" sz="2700" dirty="0">
                <a:solidFill>
                  <a:srgbClr val="2D3B4A"/>
                </a:solidFill>
              </a:rPr>
              <a:t>and </a:t>
            </a:r>
            <a:r>
              <a:rPr lang="en-US" sz="2700" dirty="0" err="1">
                <a:solidFill>
                  <a:srgbClr val="2D3B4A"/>
                </a:solidFill>
              </a:rPr>
              <a:t>Catalx</a:t>
            </a:r>
            <a:r>
              <a:rPr lang="en-US" sz="2700" dirty="0">
                <a:solidFill>
                  <a:srgbClr val="2D3B4A"/>
                </a:solidFill>
              </a:rPr>
              <a:t> Management Ltd</a:t>
            </a:r>
            <a:r>
              <a:rPr lang="en-US" sz="2700" dirty="0">
                <a:solidFill>
                  <a:srgbClr val="2D3B4A"/>
                </a:solidFill>
              </a:rPr>
              <a:t>. (2024)</a:t>
            </a:r>
            <a:endParaRPr lang="en-US" sz="2700" dirty="0">
              <a:solidFill>
                <a:srgbClr val="2D3B4A"/>
              </a:solidFill>
              <a:latin typeface="Arial"/>
            </a:endParaRPr>
          </a:p>
        </p:txBody>
      </p:sp>
      <p:pic>
        <p:nvPicPr>
          <p:cNvPr id="1028" name="Picture 4" descr="CatalX CTS Ltd. and Catalx Management Ltd., Receivership"/>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2031547" y="5768208"/>
            <a:ext cx="2773026" cy="1845819"/>
          </a:xfrm>
          <a:prstGeom prst="roundRect">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749121" y="4206826"/>
            <a:ext cx="3337878" cy="668552"/>
          </a:xfrm>
          <a:prstGeom prst="rect">
            <a:avLst/>
          </a:prstGeom>
          <a:noFill/>
        </p:spPr>
        <p:txBody>
          <a:bodyPr wrap="square" lIns="0" tIns="0" rIns="0" bIns="0" rtlCol="0" anchor="ctr" anchorCtr="1">
            <a:noAutofit/>
          </a:bodyPr>
          <a:lstStyle/>
          <a:p>
            <a:pPr algn="ctr" defTabSz="1828755">
              <a:buClr>
                <a:srgbClr val="1358A3"/>
              </a:buClr>
            </a:pPr>
            <a:r>
              <a:rPr lang="en-US" sz="2700" dirty="0">
                <a:solidFill>
                  <a:srgbClr val="2D3B4A"/>
                </a:solidFill>
              </a:rPr>
              <a:t>IE CA 3 Holdings Limited </a:t>
            </a:r>
            <a:endParaRPr lang="en-US" sz="2700" dirty="0">
              <a:solidFill>
                <a:srgbClr val="2D3B4A"/>
              </a:solidFill>
            </a:endParaRPr>
          </a:p>
          <a:p>
            <a:pPr algn="ctr" defTabSz="1828755">
              <a:buClr>
                <a:srgbClr val="1358A3"/>
              </a:buClr>
            </a:pPr>
            <a:r>
              <a:rPr lang="en-US" sz="2700" dirty="0">
                <a:solidFill>
                  <a:srgbClr val="2D3B4A"/>
                </a:solidFill>
              </a:rPr>
              <a:t>and IE </a:t>
            </a:r>
            <a:r>
              <a:rPr lang="en-US" sz="2700" dirty="0">
                <a:solidFill>
                  <a:srgbClr val="2D3B4A"/>
                </a:solidFill>
              </a:rPr>
              <a:t>CA 4 </a:t>
            </a:r>
            <a:endParaRPr lang="en-US" sz="2700" dirty="0">
              <a:solidFill>
                <a:srgbClr val="2D3B4A"/>
              </a:solidFill>
            </a:endParaRPr>
          </a:p>
          <a:p>
            <a:pPr algn="ctr" defTabSz="1828755">
              <a:buClr>
                <a:srgbClr val="1358A3"/>
              </a:buClr>
            </a:pPr>
            <a:r>
              <a:rPr lang="en-US" sz="2700" dirty="0">
                <a:solidFill>
                  <a:srgbClr val="2D3B4A"/>
                </a:solidFill>
              </a:rPr>
              <a:t>Holdings Limited</a:t>
            </a:r>
          </a:p>
          <a:p>
            <a:pPr algn="ctr" defTabSz="1828755">
              <a:buClr>
                <a:srgbClr val="1358A3"/>
              </a:buClr>
            </a:pPr>
            <a:r>
              <a:rPr lang="en-US" sz="2700" dirty="0">
                <a:solidFill>
                  <a:srgbClr val="2D3B4A"/>
                </a:solidFill>
                <a:latin typeface="Arial"/>
              </a:rPr>
              <a:t>(2023)</a:t>
            </a:r>
            <a:endParaRPr lang="en-US" sz="2700" dirty="0">
              <a:solidFill>
                <a:srgbClr val="2D3B4A"/>
              </a:solidFill>
              <a:latin typeface="Arial"/>
            </a:endParaRPr>
          </a:p>
        </p:txBody>
      </p:sp>
    </p:spTree>
    <p:extLst>
      <p:ext uri="{BB962C8B-B14F-4D97-AF65-F5344CB8AC3E}">
        <p14:creationId xmlns:p14="http://schemas.microsoft.com/office/powerpoint/2010/main" val="5817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030698"/>
            <a:ext cx="18288000" cy="920893"/>
          </a:xfrm>
          <a:prstGeom prst="rect">
            <a:avLst/>
          </a:prstGeom>
        </p:spPr>
        <p:txBody>
          <a:bodyPr lIns="0" tIns="0" rIns="0" bIns="0" rtlCol="0" anchor="t">
            <a:spAutoFit/>
          </a:bodyPr>
          <a:lstStyle/>
          <a:p>
            <a:pPr algn="ctr">
              <a:lnSpc>
                <a:spcPts val="7699"/>
              </a:lnSpc>
              <a:spcBef>
                <a:spcPct val="0"/>
              </a:spcBef>
            </a:pPr>
            <a:r>
              <a:rPr lang="en-US" sz="5400" b="1" dirty="0" smtClean="0">
                <a:solidFill>
                  <a:srgbClr val="FFFFFF"/>
                </a:solidFill>
                <a:latin typeface="Montserrat Ultra-Bold"/>
                <a:ea typeface="Montserrat Ultra-Bold"/>
                <a:cs typeface="Montserrat Ultra-Bold"/>
                <a:sym typeface="Montserrat Ultra-Bold"/>
              </a:rPr>
              <a:t>Inherent value of crypto?</a:t>
            </a:r>
            <a:endParaRPr lang="en-US" sz="5400" b="1" dirty="0">
              <a:solidFill>
                <a:srgbClr val="FFFFFF"/>
              </a:solidFill>
              <a:latin typeface="Montserrat Ultra-Bold"/>
              <a:ea typeface="Montserrat Ultra-Bold"/>
              <a:cs typeface="Montserrat Ultra-Bold"/>
              <a:sym typeface="Montserrat Ultra-Bold"/>
            </a:endParaRPr>
          </a:p>
        </p:txBody>
      </p:sp>
      <p:sp>
        <p:nvSpPr>
          <p:cNvPr id="5" name="TextBox 4"/>
          <p:cNvSpPr txBox="1"/>
          <p:nvPr/>
        </p:nvSpPr>
        <p:spPr>
          <a:xfrm>
            <a:off x="1371600" y="2095500"/>
            <a:ext cx="15925800" cy="75405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Judge Dorsey of Delaware Bankruptcy Court in Re FTX: </a:t>
            </a:r>
          </a:p>
          <a:p>
            <a:endParaRPr lang="en-US" sz="4400" dirty="0" smtClean="0"/>
          </a:p>
          <a:p>
            <a:pPr algn="just"/>
            <a:r>
              <a:rPr lang="en-US" sz="4400" dirty="0" smtClean="0"/>
              <a:t>“</a:t>
            </a:r>
            <a:r>
              <a:rPr lang="en-US" sz="4400" i="1" dirty="0"/>
              <a:t>Unlike corporate stock, which is backed by hard assets held by the company, or fiat currency that is backed by the issuing government entity, cryptocurrencies are only worth what someone is willing to pay for them on any given day. They trade solely on sentiment, similar to artwork or baseball cards. That is, someone purchases a coin or a token because the buyer believes it will increase in value over time. When the buyer believes the coin or token will decrease in value, it is sold. There is, therefore, no underlying value to help inform the market value of these assets.</a:t>
            </a:r>
            <a:r>
              <a:rPr lang="en-US" sz="4400" dirty="0"/>
              <a:t>”</a:t>
            </a:r>
          </a:p>
        </p:txBody>
      </p:sp>
    </p:spTree>
    <p:extLst>
      <p:ext uri="{BB962C8B-B14F-4D97-AF65-F5344CB8AC3E}">
        <p14:creationId xmlns:p14="http://schemas.microsoft.com/office/powerpoint/2010/main" val="171099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030698"/>
            <a:ext cx="18288000" cy="920893"/>
          </a:xfrm>
          <a:prstGeom prst="rect">
            <a:avLst/>
          </a:prstGeom>
        </p:spPr>
        <p:txBody>
          <a:bodyPr lIns="0" tIns="0" rIns="0" bIns="0" rtlCol="0" anchor="t">
            <a:spAutoFit/>
          </a:bodyPr>
          <a:lstStyle/>
          <a:p>
            <a:pPr algn="ctr">
              <a:lnSpc>
                <a:spcPts val="7699"/>
              </a:lnSpc>
              <a:spcBef>
                <a:spcPct val="0"/>
              </a:spcBef>
            </a:pPr>
            <a:r>
              <a:rPr lang="en-US" sz="5400" b="1" dirty="0" smtClean="0">
                <a:solidFill>
                  <a:srgbClr val="FFFFFF"/>
                </a:solidFill>
                <a:latin typeface="Montserrat Ultra-Bold"/>
                <a:ea typeface="Montserrat Ultra-Bold"/>
                <a:cs typeface="Montserrat Ultra-Bold"/>
                <a:sym typeface="Montserrat Ultra-Bold"/>
              </a:rPr>
              <a:t>Lack of reliable data</a:t>
            </a:r>
            <a:endParaRPr lang="en-US" sz="5400" b="1" dirty="0">
              <a:solidFill>
                <a:srgbClr val="FFFFFF"/>
              </a:solidFill>
              <a:latin typeface="Montserrat Ultra-Bold"/>
              <a:ea typeface="Montserrat Ultra-Bold"/>
              <a:cs typeface="Montserrat Ultra-Bold"/>
              <a:sym typeface="Montserrat Ultra-Bold"/>
            </a:endParaRPr>
          </a:p>
        </p:txBody>
      </p:sp>
      <p:sp>
        <p:nvSpPr>
          <p:cNvPr id="5" name="TextBox 4"/>
          <p:cNvSpPr txBox="1"/>
          <p:nvPr/>
        </p:nvSpPr>
        <p:spPr>
          <a:xfrm>
            <a:off x="1371600" y="2095500"/>
            <a:ext cx="15925800" cy="68634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Judge Dorsey of Delaware Bankruptcy Court in Re FTX: </a:t>
            </a:r>
          </a:p>
          <a:p>
            <a:pPr algn="just"/>
            <a:endParaRPr lang="en-US" sz="4400" dirty="0" smtClean="0"/>
          </a:p>
          <a:p>
            <a:pPr algn="just"/>
            <a:r>
              <a:rPr lang="en-US" sz="4400" dirty="0"/>
              <a:t>“</a:t>
            </a:r>
            <a:r>
              <a:rPr lang="en-US" sz="4400" i="1" dirty="0"/>
              <a:t>Over 20,000 different types of cryptocurrencies have been created in the last ten years. Unlike standard equity trading, which occurs across only a handful of heavily regulated exchanges, cryptocurrencies are traded on more than 1500 exchanges and regulation has been described as somewhere between sparse and non-existent. This raises questions about the reliability and trustworthiness of the sources from which valuation data is obtained.</a:t>
            </a:r>
            <a:r>
              <a:rPr lang="en-US" sz="4400" dirty="0"/>
              <a:t>”</a:t>
            </a:r>
          </a:p>
        </p:txBody>
      </p:sp>
    </p:spTree>
    <p:extLst>
      <p:ext uri="{BB962C8B-B14F-4D97-AF65-F5344CB8AC3E}">
        <p14:creationId xmlns:p14="http://schemas.microsoft.com/office/powerpoint/2010/main" val="22660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2">
            <a:extLst>
              <a:ext uri="{FF2B5EF4-FFF2-40B4-BE49-F238E27FC236}">
                <a16:creationId xmlns:a16="http://schemas.microsoft.com/office/drawing/2014/main" id="{B90CA8C3-5D56-621F-D359-3AA620DDC877}"/>
              </a:ext>
            </a:extLst>
          </p:cNvPr>
          <p:cNvSpPr txBox="1"/>
          <p:nvPr/>
        </p:nvSpPr>
        <p:spPr>
          <a:xfrm>
            <a:off x="0" y="1030698"/>
            <a:ext cx="18288000" cy="1874937"/>
          </a:xfrm>
          <a:prstGeom prst="rect">
            <a:avLst/>
          </a:prstGeom>
        </p:spPr>
        <p:txBody>
          <a:bodyPr lIns="0" tIns="0" rIns="0" bIns="0" rtlCol="0" anchor="t">
            <a:spAutoFit/>
          </a:bodyPr>
          <a:lstStyle/>
          <a:p>
            <a:pPr algn="ctr">
              <a:lnSpc>
                <a:spcPts val="7699"/>
              </a:lnSpc>
              <a:spcBef>
                <a:spcPct val="0"/>
              </a:spcBef>
            </a:pPr>
            <a:r>
              <a:rPr lang="en-US" sz="4400" b="1" dirty="0">
                <a:solidFill>
                  <a:schemeClr val="bg1"/>
                </a:solidFill>
              </a:rPr>
              <a:t>Decoding Cryptocurrency Valuation Issues in Insolvency </a:t>
            </a:r>
            <a:r>
              <a:rPr lang="en-US" sz="4400" b="1" dirty="0" smtClean="0">
                <a:solidFill>
                  <a:schemeClr val="bg1"/>
                </a:solidFill>
              </a:rPr>
              <a:t>Proceedings </a:t>
            </a:r>
          </a:p>
          <a:p>
            <a:pPr algn="ctr">
              <a:lnSpc>
                <a:spcPts val="7699"/>
              </a:lnSpc>
              <a:spcBef>
                <a:spcPct val="0"/>
              </a:spcBef>
            </a:pPr>
            <a:r>
              <a:rPr lang="en-US" sz="4400" b="1" dirty="0" smtClean="0">
                <a:solidFill>
                  <a:schemeClr val="bg1"/>
                </a:solidFill>
              </a:rPr>
              <a:t>and the </a:t>
            </a:r>
            <a:r>
              <a:rPr lang="en-US" sz="4400" b="1" dirty="0">
                <a:solidFill>
                  <a:schemeClr val="bg1"/>
                </a:solidFill>
              </a:rPr>
              <a:t>Use of AI in Expert Testimony</a:t>
            </a:r>
            <a:endParaRPr lang="en-US" sz="4400" b="1" dirty="0">
              <a:solidFill>
                <a:schemeClr val="bg1"/>
              </a:solidFill>
              <a:latin typeface="Montserrat Ultra-Bold"/>
              <a:ea typeface="Montserrat Ultra-Bold"/>
              <a:cs typeface="Montserrat Ultra-Bold"/>
              <a:sym typeface="Montserrat Ultra-Bold"/>
            </a:endParaRPr>
          </a:p>
        </p:txBody>
      </p:sp>
      <p:sp>
        <p:nvSpPr>
          <p:cNvPr id="5" name="TextBox 4"/>
          <p:cNvSpPr txBox="1"/>
          <p:nvPr/>
        </p:nvSpPr>
        <p:spPr>
          <a:xfrm>
            <a:off x="1524000" y="3695700"/>
            <a:ext cx="15925800"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3600" dirty="0" smtClean="0"/>
              <a:t>Moderator: 	</a:t>
            </a:r>
            <a:r>
              <a:rPr lang="en-US" sz="3600" b="1" dirty="0" smtClean="0"/>
              <a:t>Liam Faulkner, Campbells LLP (Cayman and BVI)</a:t>
            </a:r>
          </a:p>
          <a:p>
            <a:pPr marL="285750" indent="-285750">
              <a:buFont typeface="Arial" panose="020B0604020202020204" pitchFamily="34" charset="0"/>
              <a:buChar char="•"/>
            </a:pPr>
            <a:r>
              <a:rPr lang="en-US" sz="3600" dirty="0" smtClean="0"/>
              <a:t>Panelists</a:t>
            </a:r>
            <a:r>
              <a:rPr lang="en-US" sz="3600" dirty="0"/>
              <a:t>:</a:t>
            </a:r>
            <a:r>
              <a:rPr lang="en-US" sz="3600" b="1" dirty="0"/>
              <a:t>	Joel Cohen, </a:t>
            </a:r>
            <a:r>
              <a:rPr lang="en-US" sz="3600" b="1" dirty="0" err="1"/>
              <a:t>Stoutt</a:t>
            </a:r>
            <a:r>
              <a:rPr lang="en-US" sz="3600" b="1" dirty="0"/>
              <a:t> (New York)</a:t>
            </a:r>
            <a:endParaRPr lang="en-US" sz="3600" dirty="0"/>
          </a:p>
          <a:p>
            <a:r>
              <a:rPr lang="en-US" sz="3600" b="1" dirty="0"/>
              <a:t>		</a:t>
            </a:r>
            <a:r>
              <a:rPr lang="en-US" sz="3600" b="1" dirty="0" smtClean="0"/>
              <a:t>	Vince </a:t>
            </a:r>
            <a:r>
              <a:rPr lang="en-US" sz="3600" b="1" dirty="0"/>
              <a:t>Lazar, Jenner &amp; Block (Chicago)</a:t>
            </a:r>
            <a:endParaRPr lang="en-US" sz="3600" dirty="0"/>
          </a:p>
          <a:p>
            <a:r>
              <a:rPr lang="en-US" sz="3600" b="1" dirty="0"/>
              <a:t>		</a:t>
            </a:r>
            <a:r>
              <a:rPr lang="en-US" sz="3600" b="1" dirty="0" smtClean="0"/>
              <a:t>	Stacy </a:t>
            </a:r>
            <a:r>
              <a:rPr lang="en-US" sz="3600" b="1" dirty="0" err="1"/>
              <a:t>Lutkus</a:t>
            </a:r>
            <a:r>
              <a:rPr lang="en-US" sz="3600" b="1" dirty="0"/>
              <a:t>, </a:t>
            </a:r>
            <a:r>
              <a:rPr lang="en-US" sz="3600" b="1" dirty="0" smtClean="0"/>
              <a:t>McDermott Will </a:t>
            </a:r>
            <a:r>
              <a:rPr lang="en-US" sz="3600" b="1" dirty="0"/>
              <a:t>&amp;</a:t>
            </a:r>
            <a:r>
              <a:rPr lang="en-US" sz="3600" b="1" dirty="0" smtClean="0"/>
              <a:t> Emery </a:t>
            </a:r>
            <a:r>
              <a:rPr lang="en-US" sz="3600" b="1" dirty="0"/>
              <a:t>(New York)</a:t>
            </a:r>
            <a:endParaRPr lang="en-US" sz="3600" dirty="0"/>
          </a:p>
          <a:p>
            <a:r>
              <a:rPr lang="en-US" sz="3600" b="1" dirty="0"/>
              <a:t>		</a:t>
            </a:r>
            <a:r>
              <a:rPr lang="en-US" sz="3600" b="1" dirty="0" smtClean="0"/>
              <a:t>	Natasha </a:t>
            </a:r>
            <a:r>
              <a:rPr lang="en-US" sz="3600" b="1" dirty="0" err="1"/>
              <a:t>MacParland</a:t>
            </a:r>
            <a:r>
              <a:rPr lang="en-US" sz="3600" b="1" dirty="0"/>
              <a:t>, Davies Ward Phillips &amp; Vineberg </a:t>
            </a:r>
            <a:r>
              <a:rPr lang="en-US" sz="3600" b="1" dirty="0" smtClean="0"/>
              <a:t>(</a:t>
            </a:r>
            <a:r>
              <a:rPr lang="en-US" sz="3600" b="1" dirty="0"/>
              <a:t>Toronto)</a:t>
            </a:r>
            <a:endParaRPr lang="en-US" sz="3600" dirty="0"/>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2015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704</Words>
  <Application>Microsoft Office PowerPoint</Application>
  <PresentationFormat>Custom</PresentationFormat>
  <Paragraphs>60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Arial Narrow</vt:lpstr>
      <vt:lpstr>Montserrat Ultra-Bold</vt:lpstr>
      <vt:lpstr>Office Theme</vt:lpstr>
      <vt:lpstr>PowerPoint Presentation</vt:lpstr>
      <vt:lpstr>PowerPoint Presentation</vt:lpstr>
      <vt:lpstr>PowerPoint Presentation</vt:lpstr>
      <vt:lpstr>Overview – Canadian Proceedings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Simple Corporate Presentation</dc:title>
  <dc:creator>Liam Faulkner | Campbells</dc:creator>
  <cp:lastModifiedBy>Liam Faulkner | Campbells</cp:lastModifiedBy>
  <cp:revision>13</cp:revision>
  <dcterms:created xsi:type="dcterms:W3CDTF">2006-08-16T00:00:00Z</dcterms:created>
  <dcterms:modified xsi:type="dcterms:W3CDTF">2025-01-13T21:27:26Z</dcterms:modified>
  <dc:identifier>DAGWQ4Uy1Lo</dc:identifier>
</cp:coreProperties>
</file>